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</p:sldMasterIdLst>
  <p:sldIdLst>
    <p:sldId id="269" r:id="rId3"/>
    <p:sldId id="268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5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95AD1-B3C9-49F6-8849-0D495FED47C3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2D9A60F-B2AE-45C5-A7AE-8B0A12C57D1B}">
      <dgm:prSet phldrT="[Texto]"/>
      <dgm:spPr/>
      <dgm:t>
        <a:bodyPr/>
        <a:lstStyle/>
        <a:p>
          <a:r>
            <a:rPr lang="es-MX" b="1" dirty="0"/>
            <a:t>Competencias Profesionales </a:t>
          </a:r>
        </a:p>
      </dgm:t>
    </dgm:pt>
    <dgm:pt modelId="{C4D4F41D-1FC2-4B21-8D40-87C617B89F7B}" type="parTrans" cxnId="{86B4089B-60C5-491C-9570-5FC25BFAD586}">
      <dgm:prSet/>
      <dgm:spPr/>
      <dgm:t>
        <a:bodyPr/>
        <a:lstStyle/>
        <a:p>
          <a:endParaRPr lang="es-MX"/>
        </a:p>
      </dgm:t>
    </dgm:pt>
    <dgm:pt modelId="{D83237E1-F4CC-409D-BA2A-C195FA044DF8}" type="sibTrans" cxnId="{86B4089B-60C5-491C-9570-5FC25BFAD586}">
      <dgm:prSet/>
      <dgm:spPr/>
      <dgm:t>
        <a:bodyPr/>
        <a:lstStyle/>
        <a:p>
          <a:endParaRPr lang="es-MX"/>
        </a:p>
      </dgm:t>
    </dgm:pt>
    <dgm:pt modelId="{87755EA8-7C45-49FF-A7D9-0C989A339519}">
      <dgm:prSet phldrT="[Texto]"/>
      <dgm:spPr/>
      <dgm:t>
        <a:bodyPr/>
        <a:lstStyle/>
        <a:p>
          <a:r>
            <a:rPr lang="es-MX" b="1" dirty="0"/>
            <a:t>Ejercicio Profesional</a:t>
          </a:r>
        </a:p>
      </dgm:t>
    </dgm:pt>
    <dgm:pt modelId="{2D767FF9-F779-4F6E-9B0E-B8182A69D0D3}" type="parTrans" cxnId="{29156B72-9A0B-40EF-80FA-B1C6DACD4C78}">
      <dgm:prSet/>
      <dgm:spPr/>
      <dgm:t>
        <a:bodyPr/>
        <a:lstStyle/>
        <a:p>
          <a:endParaRPr lang="es-MX"/>
        </a:p>
      </dgm:t>
    </dgm:pt>
    <dgm:pt modelId="{0614B484-1B2F-4FB8-97BF-94D998C35AA6}" type="sibTrans" cxnId="{29156B72-9A0B-40EF-80FA-B1C6DACD4C78}">
      <dgm:prSet/>
      <dgm:spPr/>
      <dgm:t>
        <a:bodyPr/>
        <a:lstStyle/>
        <a:p>
          <a:endParaRPr lang="es-MX"/>
        </a:p>
      </dgm:t>
    </dgm:pt>
    <dgm:pt modelId="{AA7C6322-C2A0-4313-B57C-49C907CDDDA7}">
      <dgm:prSet phldrT="[Texto]"/>
      <dgm:spPr/>
      <dgm:t>
        <a:bodyPr/>
        <a:lstStyle/>
        <a:p>
          <a:r>
            <a:rPr lang="es-MX" b="1" dirty="0"/>
            <a:t>Atributos de Egreso</a:t>
          </a:r>
        </a:p>
      </dgm:t>
    </dgm:pt>
    <dgm:pt modelId="{D8A48F8C-EEFE-4364-8774-0A28D63D50C5}" type="parTrans" cxnId="{8E4EBE82-620F-4356-A0E8-0C7DC00A0901}">
      <dgm:prSet/>
      <dgm:spPr/>
      <dgm:t>
        <a:bodyPr/>
        <a:lstStyle/>
        <a:p>
          <a:endParaRPr lang="es-MX"/>
        </a:p>
      </dgm:t>
    </dgm:pt>
    <dgm:pt modelId="{B61F0384-5990-4C0C-8F87-4C864EC91BDD}" type="sibTrans" cxnId="{8E4EBE82-620F-4356-A0E8-0C7DC00A0901}">
      <dgm:prSet/>
      <dgm:spPr/>
      <dgm:t>
        <a:bodyPr/>
        <a:lstStyle/>
        <a:p>
          <a:endParaRPr lang="es-MX"/>
        </a:p>
      </dgm:t>
    </dgm:pt>
    <dgm:pt modelId="{FFA61082-1501-459B-A79B-A29A670292AA}">
      <dgm:prSet phldrT="[Texto]"/>
      <dgm:spPr/>
      <dgm:t>
        <a:bodyPr/>
        <a:lstStyle/>
        <a:p>
          <a:r>
            <a:rPr lang="es-MX" b="1" dirty="0"/>
            <a:t>Objetivos Educacionales</a:t>
          </a:r>
        </a:p>
      </dgm:t>
    </dgm:pt>
    <dgm:pt modelId="{4AFE80BD-BDEF-40CB-BF07-D4FD9C3AE9B4}" type="parTrans" cxnId="{7DBF06FF-3F42-40F3-8853-CBD71F860F0C}">
      <dgm:prSet/>
      <dgm:spPr/>
      <dgm:t>
        <a:bodyPr/>
        <a:lstStyle/>
        <a:p>
          <a:endParaRPr lang="es-MX"/>
        </a:p>
      </dgm:t>
    </dgm:pt>
    <dgm:pt modelId="{04C19752-B26B-4B2B-8EAC-0A3D23C61939}" type="sibTrans" cxnId="{7DBF06FF-3F42-40F3-8853-CBD71F860F0C}">
      <dgm:prSet/>
      <dgm:spPr/>
      <dgm:t>
        <a:bodyPr/>
        <a:lstStyle/>
        <a:p>
          <a:endParaRPr lang="es-MX"/>
        </a:p>
      </dgm:t>
    </dgm:pt>
    <dgm:pt modelId="{9F229F19-466D-4E44-80D5-B8ABE520B5C3}" type="pres">
      <dgm:prSet presAssocID="{0AD95AD1-B3C9-49F6-8849-0D495FED47C3}" presName="cycle" presStyleCnt="0">
        <dgm:presLayoutVars>
          <dgm:dir/>
          <dgm:resizeHandles val="exact"/>
        </dgm:presLayoutVars>
      </dgm:prSet>
      <dgm:spPr/>
    </dgm:pt>
    <dgm:pt modelId="{F1597F11-18B6-4851-8AE4-DB632C820CD3}" type="pres">
      <dgm:prSet presAssocID="{E2D9A60F-B2AE-45C5-A7AE-8B0A12C57D1B}" presName="dummy" presStyleCnt="0"/>
      <dgm:spPr/>
    </dgm:pt>
    <dgm:pt modelId="{D4AD4611-F0F6-4F99-96A3-885A83EBF9F0}" type="pres">
      <dgm:prSet presAssocID="{E2D9A60F-B2AE-45C5-A7AE-8B0A12C57D1B}" presName="node" presStyleLbl="revTx" presStyleIdx="0" presStyleCnt="4">
        <dgm:presLayoutVars>
          <dgm:bulletEnabled val="1"/>
        </dgm:presLayoutVars>
      </dgm:prSet>
      <dgm:spPr/>
    </dgm:pt>
    <dgm:pt modelId="{EB763376-6788-453C-89A0-2050AA121FEC}" type="pres">
      <dgm:prSet presAssocID="{D83237E1-F4CC-409D-BA2A-C195FA044DF8}" presName="sibTrans" presStyleLbl="node1" presStyleIdx="0" presStyleCnt="4"/>
      <dgm:spPr/>
    </dgm:pt>
    <dgm:pt modelId="{AED02C11-62E6-42C4-9A72-D392B96B3274}" type="pres">
      <dgm:prSet presAssocID="{87755EA8-7C45-49FF-A7D9-0C989A339519}" presName="dummy" presStyleCnt="0"/>
      <dgm:spPr/>
    </dgm:pt>
    <dgm:pt modelId="{F7EB2AB8-ED07-4098-9C6F-04937A661631}" type="pres">
      <dgm:prSet presAssocID="{87755EA8-7C45-49FF-A7D9-0C989A339519}" presName="node" presStyleLbl="revTx" presStyleIdx="1" presStyleCnt="4">
        <dgm:presLayoutVars>
          <dgm:bulletEnabled val="1"/>
        </dgm:presLayoutVars>
      </dgm:prSet>
      <dgm:spPr/>
    </dgm:pt>
    <dgm:pt modelId="{81C80071-1B8F-4148-BA58-6DE58501363E}" type="pres">
      <dgm:prSet presAssocID="{0614B484-1B2F-4FB8-97BF-94D998C35AA6}" presName="sibTrans" presStyleLbl="node1" presStyleIdx="1" presStyleCnt="4"/>
      <dgm:spPr/>
    </dgm:pt>
    <dgm:pt modelId="{A05FE3B1-D844-4FC3-82FD-F2FD95773FC4}" type="pres">
      <dgm:prSet presAssocID="{AA7C6322-C2A0-4313-B57C-49C907CDDDA7}" presName="dummy" presStyleCnt="0"/>
      <dgm:spPr/>
    </dgm:pt>
    <dgm:pt modelId="{92470E7E-9FD3-4BAB-B8AF-DCB04A58DF4C}" type="pres">
      <dgm:prSet presAssocID="{AA7C6322-C2A0-4313-B57C-49C907CDDDA7}" presName="node" presStyleLbl="revTx" presStyleIdx="2" presStyleCnt="4">
        <dgm:presLayoutVars>
          <dgm:bulletEnabled val="1"/>
        </dgm:presLayoutVars>
      </dgm:prSet>
      <dgm:spPr/>
    </dgm:pt>
    <dgm:pt modelId="{B952A429-91D1-459C-BC83-DFCD6E150637}" type="pres">
      <dgm:prSet presAssocID="{B61F0384-5990-4C0C-8F87-4C864EC91BDD}" presName="sibTrans" presStyleLbl="node1" presStyleIdx="2" presStyleCnt="4"/>
      <dgm:spPr/>
    </dgm:pt>
    <dgm:pt modelId="{BCB27A28-102D-4E5D-A7EE-E761C269F7A3}" type="pres">
      <dgm:prSet presAssocID="{FFA61082-1501-459B-A79B-A29A670292AA}" presName="dummy" presStyleCnt="0"/>
      <dgm:spPr/>
    </dgm:pt>
    <dgm:pt modelId="{54D6207F-5909-4F3D-BE35-40490678816C}" type="pres">
      <dgm:prSet presAssocID="{FFA61082-1501-459B-A79B-A29A670292AA}" presName="node" presStyleLbl="revTx" presStyleIdx="3" presStyleCnt="4">
        <dgm:presLayoutVars>
          <dgm:bulletEnabled val="1"/>
        </dgm:presLayoutVars>
      </dgm:prSet>
      <dgm:spPr/>
    </dgm:pt>
    <dgm:pt modelId="{32126897-B379-4C5B-94C5-A160B23DA1B0}" type="pres">
      <dgm:prSet presAssocID="{04C19752-B26B-4B2B-8EAC-0A3D23C61939}" presName="sibTrans" presStyleLbl="node1" presStyleIdx="3" presStyleCnt="4"/>
      <dgm:spPr/>
    </dgm:pt>
  </dgm:ptLst>
  <dgm:cxnLst>
    <dgm:cxn modelId="{16FA050F-0D97-4406-B7BC-F99D1E73279A}" type="presOf" srcId="{0614B484-1B2F-4FB8-97BF-94D998C35AA6}" destId="{81C80071-1B8F-4148-BA58-6DE58501363E}" srcOrd="0" destOrd="0" presId="urn:microsoft.com/office/officeart/2005/8/layout/cycle1"/>
    <dgm:cxn modelId="{453C7817-9A9A-42C6-809E-C184774B7C51}" type="presOf" srcId="{0AD95AD1-B3C9-49F6-8849-0D495FED47C3}" destId="{9F229F19-466D-4E44-80D5-B8ABE520B5C3}" srcOrd="0" destOrd="0" presId="urn:microsoft.com/office/officeart/2005/8/layout/cycle1"/>
    <dgm:cxn modelId="{12A18E2A-6421-4FF6-894A-3F601A92566E}" type="presOf" srcId="{04C19752-B26B-4B2B-8EAC-0A3D23C61939}" destId="{32126897-B379-4C5B-94C5-A160B23DA1B0}" srcOrd="0" destOrd="0" presId="urn:microsoft.com/office/officeart/2005/8/layout/cycle1"/>
    <dgm:cxn modelId="{3B975833-EDEB-42B9-8271-BBDE14BE78A0}" type="presOf" srcId="{B61F0384-5990-4C0C-8F87-4C864EC91BDD}" destId="{B952A429-91D1-459C-BC83-DFCD6E150637}" srcOrd="0" destOrd="0" presId="urn:microsoft.com/office/officeart/2005/8/layout/cycle1"/>
    <dgm:cxn modelId="{C9CD1D3D-FB20-41BA-925A-740D028158C1}" type="presOf" srcId="{87755EA8-7C45-49FF-A7D9-0C989A339519}" destId="{F7EB2AB8-ED07-4098-9C6F-04937A661631}" srcOrd="0" destOrd="0" presId="urn:microsoft.com/office/officeart/2005/8/layout/cycle1"/>
    <dgm:cxn modelId="{29156B72-9A0B-40EF-80FA-B1C6DACD4C78}" srcId="{0AD95AD1-B3C9-49F6-8849-0D495FED47C3}" destId="{87755EA8-7C45-49FF-A7D9-0C989A339519}" srcOrd="1" destOrd="0" parTransId="{2D767FF9-F779-4F6E-9B0E-B8182A69D0D3}" sibTransId="{0614B484-1B2F-4FB8-97BF-94D998C35AA6}"/>
    <dgm:cxn modelId="{8E4EBE82-620F-4356-A0E8-0C7DC00A0901}" srcId="{0AD95AD1-B3C9-49F6-8849-0D495FED47C3}" destId="{AA7C6322-C2A0-4313-B57C-49C907CDDDA7}" srcOrd="2" destOrd="0" parTransId="{D8A48F8C-EEFE-4364-8774-0A28D63D50C5}" sibTransId="{B61F0384-5990-4C0C-8F87-4C864EC91BDD}"/>
    <dgm:cxn modelId="{47CFAF8B-A030-49E7-8D5F-D1A4AAC650BA}" type="presOf" srcId="{AA7C6322-C2A0-4313-B57C-49C907CDDDA7}" destId="{92470E7E-9FD3-4BAB-B8AF-DCB04A58DF4C}" srcOrd="0" destOrd="0" presId="urn:microsoft.com/office/officeart/2005/8/layout/cycle1"/>
    <dgm:cxn modelId="{9F83D998-FABB-47F0-80FB-1BA3AC5C74ED}" type="presOf" srcId="{FFA61082-1501-459B-A79B-A29A670292AA}" destId="{54D6207F-5909-4F3D-BE35-40490678816C}" srcOrd="0" destOrd="0" presId="urn:microsoft.com/office/officeart/2005/8/layout/cycle1"/>
    <dgm:cxn modelId="{86B4089B-60C5-491C-9570-5FC25BFAD586}" srcId="{0AD95AD1-B3C9-49F6-8849-0D495FED47C3}" destId="{E2D9A60F-B2AE-45C5-A7AE-8B0A12C57D1B}" srcOrd="0" destOrd="0" parTransId="{C4D4F41D-1FC2-4B21-8D40-87C617B89F7B}" sibTransId="{D83237E1-F4CC-409D-BA2A-C195FA044DF8}"/>
    <dgm:cxn modelId="{6F20D5C7-4DA7-43DA-8189-50AB1ECDBB36}" type="presOf" srcId="{D83237E1-F4CC-409D-BA2A-C195FA044DF8}" destId="{EB763376-6788-453C-89A0-2050AA121FEC}" srcOrd="0" destOrd="0" presId="urn:microsoft.com/office/officeart/2005/8/layout/cycle1"/>
    <dgm:cxn modelId="{38E0E2F6-0951-4C30-B74F-4FAE02FE5FB3}" type="presOf" srcId="{E2D9A60F-B2AE-45C5-A7AE-8B0A12C57D1B}" destId="{D4AD4611-F0F6-4F99-96A3-885A83EBF9F0}" srcOrd="0" destOrd="0" presId="urn:microsoft.com/office/officeart/2005/8/layout/cycle1"/>
    <dgm:cxn modelId="{7DBF06FF-3F42-40F3-8853-CBD71F860F0C}" srcId="{0AD95AD1-B3C9-49F6-8849-0D495FED47C3}" destId="{FFA61082-1501-459B-A79B-A29A670292AA}" srcOrd="3" destOrd="0" parTransId="{4AFE80BD-BDEF-40CB-BF07-D4FD9C3AE9B4}" sibTransId="{04C19752-B26B-4B2B-8EAC-0A3D23C61939}"/>
    <dgm:cxn modelId="{B8074202-6B55-4E04-B963-FDCAA25CA669}" type="presParOf" srcId="{9F229F19-466D-4E44-80D5-B8ABE520B5C3}" destId="{F1597F11-18B6-4851-8AE4-DB632C820CD3}" srcOrd="0" destOrd="0" presId="urn:microsoft.com/office/officeart/2005/8/layout/cycle1"/>
    <dgm:cxn modelId="{3736D945-92CA-4186-B670-648A51B3B854}" type="presParOf" srcId="{9F229F19-466D-4E44-80D5-B8ABE520B5C3}" destId="{D4AD4611-F0F6-4F99-96A3-885A83EBF9F0}" srcOrd="1" destOrd="0" presId="urn:microsoft.com/office/officeart/2005/8/layout/cycle1"/>
    <dgm:cxn modelId="{125EBBCF-CA15-4FD2-B9E0-668F446782D0}" type="presParOf" srcId="{9F229F19-466D-4E44-80D5-B8ABE520B5C3}" destId="{EB763376-6788-453C-89A0-2050AA121FEC}" srcOrd="2" destOrd="0" presId="urn:microsoft.com/office/officeart/2005/8/layout/cycle1"/>
    <dgm:cxn modelId="{5678D7EA-AB13-48C7-8C21-48122509720A}" type="presParOf" srcId="{9F229F19-466D-4E44-80D5-B8ABE520B5C3}" destId="{AED02C11-62E6-42C4-9A72-D392B96B3274}" srcOrd="3" destOrd="0" presId="urn:microsoft.com/office/officeart/2005/8/layout/cycle1"/>
    <dgm:cxn modelId="{283B2115-9185-4559-9B16-856080B875A4}" type="presParOf" srcId="{9F229F19-466D-4E44-80D5-B8ABE520B5C3}" destId="{F7EB2AB8-ED07-4098-9C6F-04937A661631}" srcOrd="4" destOrd="0" presId="urn:microsoft.com/office/officeart/2005/8/layout/cycle1"/>
    <dgm:cxn modelId="{2798D47B-B139-4187-99DA-29C41AB0B0D8}" type="presParOf" srcId="{9F229F19-466D-4E44-80D5-B8ABE520B5C3}" destId="{81C80071-1B8F-4148-BA58-6DE58501363E}" srcOrd="5" destOrd="0" presId="urn:microsoft.com/office/officeart/2005/8/layout/cycle1"/>
    <dgm:cxn modelId="{888659C7-339F-474F-90CE-AA7ADA8754A2}" type="presParOf" srcId="{9F229F19-466D-4E44-80D5-B8ABE520B5C3}" destId="{A05FE3B1-D844-4FC3-82FD-F2FD95773FC4}" srcOrd="6" destOrd="0" presId="urn:microsoft.com/office/officeart/2005/8/layout/cycle1"/>
    <dgm:cxn modelId="{CECB8073-8658-4BC2-9BF7-0074DA690599}" type="presParOf" srcId="{9F229F19-466D-4E44-80D5-B8ABE520B5C3}" destId="{92470E7E-9FD3-4BAB-B8AF-DCB04A58DF4C}" srcOrd="7" destOrd="0" presId="urn:microsoft.com/office/officeart/2005/8/layout/cycle1"/>
    <dgm:cxn modelId="{D06CC2F0-CF63-4D94-93FC-02CA598FA60A}" type="presParOf" srcId="{9F229F19-466D-4E44-80D5-B8ABE520B5C3}" destId="{B952A429-91D1-459C-BC83-DFCD6E150637}" srcOrd="8" destOrd="0" presId="urn:microsoft.com/office/officeart/2005/8/layout/cycle1"/>
    <dgm:cxn modelId="{A187963D-423C-4E16-A51C-6EDD587FC07F}" type="presParOf" srcId="{9F229F19-466D-4E44-80D5-B8ABE520B5C3}" destId="{BCB27A28-102D-4E5D-A7EE-E761C269F7A3}" srcOrd="9" destOrd="0" presId="urn:microsoft.com/office/officeart/2005/8/layout/cycle1"/>
    <dgm:cxn modelId="{B4B4E079-4BDE-4410-A168-31E96848790D}" type="presParOf" srcId="{9F229F19-466D-4E44-80D5-B8ABE520B5C3}" destId="{54D6207F-5909-4F3D-BE35-40490678816C}" srcOrd="10" destOrd="0" presId="urn:microsoft.com/office/officeart/2005/8/layout/cycle1"/>
    <dgm:cxn modelId="{221ECA32-CF41-4579-9238-3AC618CF3D8A}" type="presParOf" srcId="{9F229F19-466D-4E44-80D5-B8ABE520B5C3}" destId="{32126897-B379-4C5B-94C5-A160B23DA1B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F5720-42DD-42D7-A3DC-6C9CC9A1A492}" type="doc">
      <dgm:prSet loTypeId="urn:microsoft.com/office/officeart/2005/8/layout/hProcess9" loCatId="process" qsTypeId="urn:microsoft.com/office/officeart/2005/8/quickstyle/3d3" qsCatId="3D" csTypeId="urn:microsoft.com/office/officeart/2005/8/colors/accent0_2" csCatId="mainScheme" phldr="1"/>
      <dgm:spPr/>
    </dgm:pt>
    <dgm:pt modelId="{540F8AD9-E569-48BC-8DD3-BBCF5CB90526}">
      <dgm:prSet phldrT="[Texto]"/>
      <dgm:spPr/>
      <dgm:t>
        <a:bodyPr/>
        <a:lstStyle/>
        <a:p>
          <a:r>
            <a:rPr lang="es-MX" dirty="0"/>
            <a:t>Atributos de Egreso</a:t>
          </a:r>
        </a:p>
      </dgm:t>
    </dgm:pt>
    <dgm:pt modelId="{6CA68AAE-432A-4935-A122-CEF4DD9CBC59}" type="parTrans" cxnId="{C37E4682-7DBB-4639-818A-57E735FD822F}">
      <dgm:prSet/>
      <dgm:spPr/>
      <dgm:t>
        <a:bodyPr/>
        <a:lstStyle/>
        <a:p>
          <a:endParaRPr lang="es-MX"/>
        </a:p>
      </dgm:t>
    </dgm:pt>
    <dgm:pt modelId="{5614C66D-C8D9-451A-A720-2D933CC6D6AB}" type="sibTrans" cxnId="{C37E4682-7DBB-4639-818A-57E735FD822F}">
      <dgm:prSet/>
      <dgm:spPr/>
      <dgm:t>
        <a:bodyPr/>
        <a:lstStyle/>
        <a:p>
          <a:endParaRPr lang="es-MX"/>
        </a:p>
      </dgm:t>
    </dgm:pt>
    <dgm:pt modelId="{FDE4CC5B-12BF-4543-85E6-7421C2DF3430}">
      <dgm:prSet phldrT="[Texto]"/>
      <dgm:spPr/>
      <dgm:t>
        <a:bodyPr/>
        <a:lstStyle/>
        <a:p>
          <a:r>
            <a:rPr lang="es-MX" dirty="0"/>
            <a:t>Criterios de Desempeño</a:t>
          </a:r>
        </a:p>
      </dgm:t>
    </dgm:pt>
    <dgm:pt modelId="{10074C3B-596E-4BE2-9285-A70EFE682BB1}" type="parTrans" cxnId="{1A62618A-0842-4BC4-9E62-79DF188EC7C2}">
      <dgm:prSet/>
      <dgm:spPr/>
      <dgm:t>
        <a:bodyPr/>
        <a:lstStyle/>
        <a:p>
          <a:endParaRPr lang="es-MX"/>
        </a:p>
      </dgm:t>
    </dgm:pt>
    <dgm:pt modelId="{314839DF-57EB-4049-AB60-209A75C0992B}" type="sibTrans" cxnId="{1A62618A-0842-4BC4-9E62-79DF188EC7C2}">
      <dgm:prSet/>
      <dgm:spPr/>
      <dgm:t>
        <a:bodyPr/>
        <a:lstStyle/>
        <a:p>
          <a:endParaRPr lang="es-MX"/>
        </a:p>
      </dgm:t>
    </dgm:pt>
    <dgm:pt modelId="{4ED062A2-5717-414D-8873-942D4F91BDA6}">
      <dgm:prSet phldrT="[Texto]"/>
      <dgm:spPr/>
      <dgm:t>
        <a:bodyPr/>
        <a:lstStyle/>
        <a:p>
          <a:r>
            <a:rPr lang="es-MX" dirty="0"/>
            <a:t>Indicadores</a:t>
          </a:r>
        </a:p>
      </dgm:t>
    </dgm:pt>
    <dgm:pt modelId="{B85A67C8-77BA-40BA-AE65-F3C5A12B98D7}" type="parTrans" cxnId="{13652349-23AC-472D-AB71-4BCCE1FB906D}">
      <dgm:prSet/>
      <dgm:spPr/>
      <dgm:t>
        <a:bodyPr/>
        <a:lstStyle/>
        <a:p>
          <a:endParaRPr lang="es-MX"/>
        </a:p>
      </dgm:t>
    </dgm:pt>
    <dgm:pt modelId="{7A4879D3-8662-473F-9560-FB69BE94781C}" type="sibTrans" cxnId="{13652349-23AC-472D-AB71-4BCCE1FB906D}">
      <dgm:prSet/>
      <dgm:spPr/>
      <dgm:t>
        <a:bodyPr/>
        <a:lstStyle/>
        <a:p>
          <a:endParaRPr lang="es-MX"/>
        </a:p>
      </dgm:t>
    </dgm:pt>
    <dgm:pt modelId="{71ADA919-D617-474E-BEFB-3037CBA88BAF}" type="pres">
      <dgm:prSet presAssocID="{0F0F5720-42DD-42D7-A3DC-6C9CC9A1A492}" presName="CompostProcess" presStyleCnt="0">
        <dgm:presLayoutVars>
          <dgm:dir/>
          <dgm:resizeHandles val="exact"/>
        </dgm:presLayoutVars>
      </dgm:prSet>
      <dgm:spPr/>
    </dgm:pt>
    <dgm:pt modelId="{2DDF0F00-AEA7-4569-8475-F5FF873A9C62}" type="pres">
      <dgm:prSet presAssocID="{0F0F5720-42DD-42D7-A3DC-6C9CC9A1A492}" presName="arrow" presStyleLbl="bgShp" presStyleIdx="0" presStyleCnt="1"/>
      <dgm:spPr/>
    </dgm:pt>
    <dgm:pt modelId="{F7B27D5F-40D1-4888-BB65-65E1A3622A4E}" type="pres">
      <dgm:prSet presAssocID="{0F0F5720-42DD-42D7-A3DC-6C9CC9A1A492}" presName="linearProcess" presStyleCnt="0"/>
      <dgm:spPr/>
    </dgm:pt>
    <dgm:pt modelId="{078617F5-1CF3-4B74-AC41-CE7141BE87D7}" type="pres">
      <dgm:prSet presAssocID="{540F8AD9-E569-48BC-8DD3-BBCF5CB90526}" presName="textNode" presStyleLbl="node1" presStyleIdx="0" presStyleCnt="3">
        <dgm:presLayoutVars>
          <dgm:bulletEnabled val="1"/>
        </dgm:presLayoutVars>
      </dgm:prSet>
      <dgm:spPr/>
    </dgm:pt>
    <dgm:pt modelId="{40305E48-8810-4E19-B892-31779D2EECA1}" type="pres">
      <dgm:prSet presAssocID="{5614C66D-C8D9-451A-A720-2D933CC6D6AB}" presName="sibTrans" presStyleCnt="0"/>
      <dgm:spPr/>
    </dgm:pt>
    <dgm:pt modelId="{5CB15875-1636-41BB-98DA-2800EACD31DC}" type="pres">
      <dgm:prSet presAssocID="{FDE4CC5B-12BF-4543-85E6-7421C2DF3430}" presName="textNode" presStyleLbl="node1" presStyleIdx="1" presStyleCnt="3">
        <dgm:presLayoutVars>
          <dgm:bulletEnabled val="1"/>
        </dgm:presLayoutVars>
      </dgm:prSet>
      <dgm:spPr/>
    </dgm:pt>
    <dgm:pt modelId="{A6E20AF2-99F8-4B56-8354-D0B0C6366635}" type="pres">
      <dgm:prSet presAssocID="{314839DF-57EB-4049-AB60-209A75C0992B}" presName="sibTrans" presStyleCnt="0"/>
      <dgm:spPr/>
    </dgm:pt>
    <dgm:pt modelId="{A0C81AB1-5BB4-47DE-ACAA-AFC4CCF4C6CE}" type="pres">
      <dgm:prSet presAssocID="{4ED062A2-5717-414D-8873-942D4F91BDA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3652349-23AC-472D-AB71-4BCCE1FB906D}" srcId="{0F0F5720-42DD-42D7-A3DC-6C9CC9A1A492}" destId="{4ED062A2-5717-414D-8873-942D4F91BDA6}" srcOrd="2" destOrd="0" parTransId="{B85A67C8-77BA-40BA-AE65-F3C5A12B98D7}" sibTransId="{7A4879D3-8662-473F-9560-FB69BE94781C}"/>
    <dgm:cxn modelId="{1EE51356-3A46-4E36-AAC6-B1061B3277AE}" type="presOf" srcId="{4ED062A2-5717-414D-8873-942D4F91BDA6}" destId="{A0C81AB1-5BB4-47DE-ACAA-AFC4CCF4C6CE}" srcOrd="0" destOrd="0" presId="urn:microsoft.com/office/officeart/2005/8/layout/hProcess9"/>
    <dgm:cxn modelId="{7916537D-C791-4616-8C9B-31CE5085BC46}" type="presOf" srcId="{540F8AD9-E569-48BC-8DD3-BBCF5CB90526}" destId="{078617F5-1CF3-4B74-AC41-CE7141BE87D7}" srcOrd="0" destOrd="0" presId="urn:microsoft.com/office/officeart/2005/8/layout/hProcess9"/>
    <dgm:cxn modelId="{C37E4682-7DBB-4639-818A-57E735FD822F}" srcId="{0F0F5720-42DD-42D7-A3DC-6C9CC9A1A492}" destId="{540F8AD9-E569-48BC-8DD3-BBCF5CB90526}" srcOrd="0" destOrd="0" parTransId="{6CA68AAE-432A-4935-A122-CEF4DD9CBC59}" sibTransId="{5614C66D-C8D9-451A-A720-2D933CC6D6AB}"/>
    <dgm:cxn modelId="{1A62618A-0842-4BC4-9E62-79DF188EC7C2}" srcId="{0F0F5720-42DD-42D7-A3DC-6C9CC9A1A492}" destId="{FDE4CC5B-12BF-4543-85E6-7421C2DF3430}" srcOrd="1" destOrd="0" parTransId="{10074C3B-596E-4BE2-9285-A70EFE682BB1}" sibTransId="{314839DF-57EB-4049-AB60-209A75C0992B}"/>
    <dgm:cxn modelId="{27C89FEF-58EA-4A5E-8C8F-728CBF39F3DD}" type="presOf" srcId="{0F0F5720-42DD-42D7-A3DC-6C9CC9A1A492}" destId="{71ADA919-D617-474E-BEFB-3037CBA88BAF}" srcOrd="0" destOrd="0" presId="urn:microsoft.com/office/officeart/2005/8/layout/hProcess9"/>
    <dgm:cxn modelId="{4D9339F5-1A53-4C1A-A7F8-67C14588A7E0}" type="presOf" srcId="{FDE4CC5B-12BF-4543-85E6-7421C2DF3430}" destId="{5CB15875-1636-41BB-98DA-2800EACD31DC}" srcOrd="0" destOrd="0" presId="urn:microsoft.com/office/officeart/2005/8/layout/hProcess9"/>
    <dgm:cxn modelId="{00B135D1-E3A3-47E8-9CB7-FB7039D19A80}" type="presParOf" srcId="{71ADA919-D617-474E-BEFB-3037CBA88BAF}" destId="{2DDF0F00-AEA7-4569-8475-F5FF873A9C62}" srcOrd="0" destOrd="0" presId="urn:microsoft.com/office/officeart/2005/8/layout/hProcess9"/>
    <dgm:cxn modelId="{104A8824-BBC5-4A3F-B1FD-8AD1BBDF5A67}" type="presParOf" srcId="{71ADA919-D617-474E-BEFB-3037CBA88BAF}" destId="{F7B27D5F-40D1-4888-BB65-65E1A3622A4E}" srcOrd="1" destOrd="0" presId="urn:microsoft.com/office/officeart/2005/8/layout/hProcess9"/>
    <dgm:cxn modelId="{BA54AC45-5C86-4CE4-8052-68BA7ABCD9A1}" type="presParOf" srcId="{F7B27D5F-40D1-4888-BB65-65E1A3622A4E}" destId="{078617F5-1CF3-4B74-AC41-CE7141BE87D7}" srcOrd="0" destOrd="0" presId="urn:microsoft.com/office/officeart/2005/8/layout/hProcess9"/>
    <dgm:cxn modelId="{DD4462BA-239D-4680-82C6-BF6CAEB2FCB1}" type="presParOf" srcId="{F7B27D5F-40D1-4888-BB65-65E1A3622A4E}" destId="{40305E48-8810-4E19-B892-31779D2EECA1}" srcOrd="1" destOrd="0" presId="urn:microsoft.com/office/officeart/2005/8/layout/hProcess9"/>
    <dgm:cxn modelId="{5FC12739-3A91-4AEA-B728-C260FCBD9DFF}" type="presParOf" srcId="{F7B27D5F-40D1-4888-BB65-65E1A3622A4E}" destId="{5CB15875-1636-41BB-98DA-2800EACD31DC}" srcOrd="2" destOrd="0" presId="urn:microsoft.com/office/officeart/2005/8/layout/hProcess9"/>
    <dgm:cxn modelId="{CC71278A-DE8D-425D-98D9-F2A5860804C1}" type="presParOf" srcId="{F7B27D5F-40D1-4888-BB65-65E1A3622A4E}" destId="{A6E20AF2-99F8-4B56-8354-D0B0C6366635}" srcOrd="3" destOrd="0" presId="urn:microsoft.com/office/officeart/2005/8/layout/hProcess9"/>
    <dgm:cxn modelId="{20444B2D-3188-4094-8359-957FAD9561D1}" type="presParOf" srcId="{F7B27D5F-40D1-4888-BB65-65E1A3622A4E}" destId="{A0C81AB1-5BB4-47DE-ACAA-AFC4CCF4C6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4611-F0F6-4F99-96A3-885A83EBF9F0}">
      <dsp:nvSpPr>
        <dsp:cNvPr id="0" name=""/>
        <dsp:cNvSpPr/>
      </dsp:nvSpPr>
      <dsp:spPr>
        <a:xfrm>
          <a:off x="5527708" y="88568"/>
          <a:ext cx="1424285" cy="142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Competencias Profesionales </a:t>
          </a:r>
        </a:p>
      </dsp:txBody>
      <dsp:txXfrm>
        <a:off x="5527708" y="88568"/>
        <a:ext cx="1424285" cy="1424285"/>
      </dsp:txXfrm>
    </dsp:sp>
    <dsp:sp modelId="{EB763376-6788-453C-89A0-2050AA121FEC}">
      <dsp:nvSpPr>
        <dsp:cNvPr id="0" name=""/>
        <dsp:cNvSpPr/>
      </dsp:nvSpPr>
      <dsp:spPr>
        <a:xfrm>
          <a:off x="3016200" y="-1636"/>
          <a:ext cx="4025998" cy="4025998"/>
        </a:xfrm>
        <a:prstGeom prst="circularArrow">
          <a:avLst>
            <a:gd name="adj1" fmla="val 6899"/>
            <a:gd name="adj2" fmla="val 465073"/>
            <a:gd name="adj3" fmla="val 550588"/>
            <a:gd name="adj4" fmla="val 20584339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EB2AB8-ED07-4098-9C6F-04937A661631}">
      <dsp:nvSpPr>
        <dsp:cNvPr id="0" name=""/>
        <dsp:cNvSpPr/>
      </dsp:nvSpPr>
      <dsp:spPr>
        <a:xfrm>
          <a:off x="5527708" y="2509870"/>
          <a:ext cx="1424285" cy="142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Ejercicio Profesional</a:t>
          </a:r>
        </a:p>
      </dsp:txBody>
      <dsp:txXfrm>
        <a:off x="5527708" y="2509870"/>
        <a:ext cx="1424285" cy="1424285"/>
      </dsp:txXfrm>
    </dsp:sp>
    <dsp:sp modelId="{81C80071-1B8F-4148-BA58-6DE58501363E}">
      <dsp:nvSpPr>
        <dsp:cNvPr id="0" name=""/>
        <dsp:cNvSpPr/>
      </dsp:nvSpPr>
      <dsp:spPr>
        <a:xfrm>
          <a:off x="3016200" y="-1636"/>
          <a:ext cx="4025998" cy="4025998"/>
        </a:xfrm>
        <a:prstGeom prst="circularArrow">
          <a:avLst>
            <a:gd name="adj1" fmla="val 6899"/>
            <a:gd name="adj2" fmla="val 465073"/>
            <a:gd name="adj3" fmla="val 5950588"/>
            <a:gd name="adj4" fmla="val 4384339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470E7E-9FD3-4BAB-B8AF-DCB04A58DF4C}">
      <dsp:nvSpPr>
        <dsp:cNvPr id="0" name=""/>
        <dsp:cNvSpPr/>
      </dsp:nvSpPr>
      <dsp:spPr>
        <a:xfrm>
          <a:off x="3106406" y="2509870"/>
          <a:ext cx="1424285" cy="142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Atributos de Egreso</a:t>
          </a:r>
        </a:p>
      </dsp:txBody>
      <dsp:txXfrm>
        <a:off x="3106406" y="2509870"/>
        <a:ext cx="1424285" cy="1424285"/>
      </dsp:txXfrm>
    </dsp:sp>
    <dsp:sp modelId="{B952A429-91D1-459C-BC83-DFCD6E150637}">
      <dsp:nvSpPr>
        <dsp:cNvPr id="0" name=""/>
        <dsp:cNvSpPr/>
      </dsp:nvSpPr>
      <dsp:spPr>
        <a:xfrm>
          <a:off x="3016200" y="-1636"/>
          <a:ext cx="4025998" cy="4025998"/>
        </a:xfrm>
        <a:prstGeom prst="circularArrow">
          <a:avLst>
            <a:gd name="adj1" fmla="val 6899"/>
            <a:gd name="adj2" fmla="val 465073"/>
            <a:gd name="adj3" fmla="val 11350588"/>
            <a:gd name="adj4" fmla="val 9784339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D6207F-5909-4F3D-BE35-40490678816C}">
      <dsp:nvSpPr>
        <dsp:cNvPr id="0" name=""/>
        <dsp:cNvSpPr/>
      </dsp:nvSpPr>
      <dsp:spPr>
        <a:xfrm>
          <a:off x="3106406" y="88568"/>
          <a:ext cx="1424285" cy="142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Objetivos Educacionales</a:t>
          </a:r>
        </a:p>
      </dsp:txBody>
      <dsp:txXfrm>
        <a:off x="3106406" y="88568"/>
        <a:ext cx="1424285" cy="1424285"/>
      </dsp:txXfrm>
    </dsp:sp>
    <dsp:sp modelId="{32126897-B379-4C5B-94C5-A160B23DA1B0}">
      <dsp:nvSpPr>
        <dsp:cNvPr id="0" name=""/>
        <dsp:cNvSpPr/>
      </dsp:nvSpPr>
      <dsp:spPr>
        <a:xfrm>
          <a:off x="3016200" y="-1636"/>
          <a:ext cx="4025998" cy="4025998"/>
        </a:xfrm>
        <a:prstGeom prst="circularArrow">
          <a:avLst>
            <a:gd name="adj1" fmla="val 6899"/>
            <a:gd name="adj2" fmla="val 465073"/>
            <a:gd name="adj3" fmla="val 16750588"/>
            <a:gd name="adj4" fmla="val 15184339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F0F00-AEA7-4569-8475-F5FF873A9C62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617F5-1CF3-4B74-AC41-CE7141BE87D7}">
      <dsp:nvSpPr>
        <dsp:cNvPr id="0" name=""/>
        <dsp:cNvSpPr/>
      </dsp:nvSpPr>
      <dsp:spPr>
        <a:xfrm>
          <a:off x="317271" y="1206817"/>
          <a:ext cx="3017520" cy="16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Atributos de Egreso</a:t>
          </a:r>
        </a:p>
      </dsp:txBody>
      <dsp:txXfrm>
        <a:off x="395820" y="1285366"/>
        <a:ext cx="2860422" cy="1451992"/>
      </dsp:txXfrm>
    </dsp:sp>
    <dsp:sp modelId="{5CB15875-1636-41BB-98DA-2800EACD31DC}">
      <dsp:nvSpPr>
        <dsp:cNvPr id="0" name=""/>
        <dsp:cNvSpPr/>
      </dsp:nvSpPr>
      <dsp:spPr>
        <a:xfrm>
          <a:off x="3520439" y="1206817"/>
          <a:ext cx="3017520" cy="16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Criterios de Desempeño</a:t>
          </a:r>
        </a:p>
      </dsp:txBody>
      <dsp:txXfrm>
        <a:off x="3598988" y="1285366"/>
        <a:ext cx="2860422" cy="1451992"/>
      </dsp:txXfrm>
    </dsp:sp>
    <dsp:sp modelId="{A0C81AB1-5BB4-47DE-ACAA-AFC4CCF4C6CE}">
      <dsp:nvSpPr>
        <dsp:cNvPr id="0" name=""/>
        <dsp:cNvSpPr/>
      </dsp:nvSpPr>
      <dsp:spPr>
        <a:xfrm>
          <a:off x="6723608" y="1206817"/>
          <a:ext cx="3017520" cy="16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Indicadores</a:t>
          </a:r>
        </a:p>
      </dsp:txBody>
      <dsp:txXfrm>
        <a:off x="6802157" y="1285366"/>
        <a:ext cx="2860422" cy="145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69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8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91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46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21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7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29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42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17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733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861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48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35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760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969-CB48-4C6E-8ED2-4036522B53E3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B0AF-6AB4-4581-AAED-123EB74FF8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00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40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5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2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0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8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71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7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3D25FC-0B29-437F-872A-99371D5DAA22}" type="datetimeFigureOut">
              <a:rPr lang="es-MX" smtClean="0"/>
              <a:t>17/10/2021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4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39" y="1697168"/>
            <a:ext cx="2097888" cy="9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3676" y="-8059"/>
            <a:ext cx="12205676" cy="332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081340"/>
            <a:ext cx="4812016" cy="5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2689" y="2663878"/>
            <a:ext cx="6192688" cy="1331640"/>
          </a:xfrm>
          <a:prstGeom prst="rect">
            <a:avLst/>
          </a:prstGeom>
          <a:pattFill prst="pct5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9" y="2004880"/>
            <a:ext cx="555070" cy="7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13676" y="6381328"/>
            <a:ext cx="12205676" cy="4766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3516" y="297575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sm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Bienvenidos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8483" y="3683641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ingeniería en topografía geomática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cap="small" dirty="0">
                <a:solidFill>
                  <a:srgbClr val="F79646">
                    <a:lumMod val="75000"/>
                  </a:srgb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Presentación Grupos de Interés</a:t>
            </a:r>
            <a:endParaRPr kumimoji="0" lang="es-MX" sz="4000" b="1" i="0" u="none" strike="noStrike" kern="1200" cap="small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48483" y="57332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cap="small" dirty="0">
                <a:solidFill>
                  <a:prstClr val="black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Marzo 2021</a:t>
            </a:r>
            <a:endParaRPr kumimoji="0" lang="es-MX" sz="2000" b="1" i="0" u="none" strike="noStrike" kern="1200" cap="sm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5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4" y="395294"/>
            <a:ext cx="10634312" cy="1450757"/>
          </a:xfrm>
        </p:spPr>
        <p:txBody>
          <a:bodyPr>
            <a:noAutofit/>
          </a:bodyPr>
          <a:lstStyle/>
          <a:p>
            <a:pPr algn="just"/>
            <a:r>
              <a:rPr lang="es-MX" sz="3600" b="1" i="1" dirty="0"/>
              <a:t>Atributo 5: Los estudiantes actuaran con Ética y honestidad en sus funciones y en el desempeño de los trabajos que ejecute, bajo criterios de sustentabilidad ambiental.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MX" sz="3400" dirty="0"/>
              <a:t>CD1: Ante un proyecto, son capaces de cuestionar la responsabilidad ética, valores, impacto ambiental, social y económico.</a:t>
            </a:r>
          </a:p>
          <a:p>
            <a:pPr algn="just"/>
            <a:r>
              <a:rPr lang="es-MX" sz="3400" dirty="0"/>
              <a:t>CD2: Se conducen con juicio crítico ante el desarrollo y diseño de sus proyectos, atendiendo la mejor solución desde el punto ético, social, ambiental y económico.</a:t>
            </a:r>
          </a:p>
          <a:p>
            <a:pPr algn="just"/>
            <a:r>
              <a:rPr lang="es-MX" sz="3400" dirty="0"/>
              <a:t>CD3: Proponen soluciones éticas a problemas complejos de ingeniería topográfica.</a:t>
            </a:r>
          </a:p>
          <a:p>
            <a:pPr algn="just"/>
            <a:r>
              <a:rPr lang="es-MX" sz="3400" dirty="0"/>
              <a:t>CD4: Muestran y argumentan la pertinencia de los comportamientos y juicios éticos.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MX" sz="3200" dirty="0"/>
              <a:t>I1:Tiene la capacidad de cuestionar la responsabilidad ética, valores, impacto ambiental, social y económico de cualquier proyecto de topografía.</a:t>
            </a:r>
          </a:p>
          <a:p>
            <a:pPr algn="just"/>
            <a:r>
              <a:rPr lang="es-MX" sz="3200" dirty="0"/>
              <a:t>I1: Realiza diseños de proyectos de topografía con sentido ético, social, ambiental y económico, atendiendo hacia un desarrollo sustentable.</a:t>
            </a:r>
          </a:p>
          <a:p>
            <a:pPr algn="just"/>
            <a:r>
              <a:rPr lang="es-MX" sz="3200" dirty="0"/>
              <a:t>I1: Propone soluciones éticas y económicas, con menor daño ambiental y social a problemas de ingeniería topográfica.</a:t>
            </a:r>
          </a:p>
          <a:p>
            <a:pPr algn="just"/>
            <a:r>
              <a:rPr lang="es-MX" sz="3200" dirty="0"/>
              <a:t>I1: Identifica la importancia del comportamiento y juicio ético en su desempeño profesional.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84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6: Los estudiantes asumirán la responsabilidad de una constante actualización y capacitación para su ejercicio profesional.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s-MX" sz="8000" dirty="0"/>
              <a:t>CD1: Entiende la importancia de mantenerse competitivo a través del dominio de las tecnologías de la información y comunicación para el desarrollo de proyectos de Ingeniería Topográfica.</a:t>
            </a:r>
          </a:p>
          <a:p>
            <a:pPr algn="just"/>
            <a:r>
              <a:rPr lang="es-MX" sz="8000" dirty="0"/>
              <a:t>CD2: Comprende la importancia de estar vigente con el uso de equipos y software para la medición y análisis de información topográfica.</a:t>
            </a:r>
          </a:p>
          <a:p>
            <a:pPr algn="just"/>
            <a:r>
              <a:rPr lang="es-MX" sz="8000" dirty="0"/>
              <a:t>CD3: Se mantiene competitivo y actualizado a través del intercambio de conocimiento en foros, congresos, grupos y gremios afines a la Ingeniería Topográfica.</a:t>
            </a:r>
          </a:p>
          <a:p>
            <a:pPr algn="just"/>
            <a:r>
              <a:rPr lang="es-MX" sz="8000" dirty="0"/>
              <a:t>CD4: Entiende la importancia de mantenerse competitivo a través de la mejora continua mediante cursos, diplomados, especialidades, maestrías y doctorados.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4510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8800" dirty="0"/>
              <a:t>I1: Se mantiene vigente a través del uso y manejo de la información derivado del dominio de las </a:t>
            </a:r>
            <a:r>
              <a:rPr lang="es-MX" sz="8800" dirty="0" err="1"/>
              <a:t>TIC's</a:t>
            </a:r>
            <a:r>
              <a:rPr lang="es-MX" sz="8800" dirty="0"/>
              <a:t>.</a:t>
            </a:r>
          </a:p>
          <a:p>
            <a:pPr algn="just"/>
            <a:r>
              <a:rPr lang="es-MX" sz="8800" dirty="0"/>
              <a:t>I1: Se actualiza en el uso de equipo y manejo de software mediante cursos de capacitación.</a:t>
            </a:r>
          </a:p>
          <a:p>
            <a:pPr algn="just"/>
            <a:r>
              <a:rPr lang="es-MX" sz="8800" dirty="0"/>
              <a:t>I1: Intercambia conocimientos, experiencias, información, recursos y servicios en foros, congresos, grupos y gremios afines a la Ingeniería Topográfica para mantenerse actualizado.</a:t>
            </a:r>
          </a:p>
          <a:p>
            <a:pPr algn="just"/>
            <a:r>
              <a:rPr lang="es-MX" sz="8800" dirty="0"/>
              <a:t>I1: Reconoce que eleva su nivel de competencia a través de la mejora continua mediante el estudio de cursos, diplomados, especialidades, maestrías y doctorados.</a:t>
            </a:r>
          </a:p>
          <a:p>
            <a:endParaRPr lang="es-MX" sz="8000" dirty="0"/>
          </a:p>
          <a:p>
            <a:endParaRPr lang="es-MX" sz="8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214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7: Los estudiantes colaboraran con diferentes actores involucrados en su actividad profesional.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4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CD1: Participa en equipos de trabajo promoviendo el logro conjunto de los objetivos y asumiendo responsablemente las tareas que le corresponden.</a:t>
            </a:r>
          </a:p>
          <a:p>
            <a:pPr marL="0" indent="0">
              <a:buNone/>
            </a:pPr>
            <a:r>
              <a:rPr lang="es-MX" dirty="0"/>
              <a:t>CD2: Coordina o dirige equipos de trabajo de manera respetuosa, buscando el logro en los proyectos topográficos. </a:t>
            </a:r>
          </a:p>
          <a:p>
            <a:pPr marL="0" indent="0">
              <a:buNone/>
            </a:pPr>
            <a:r>
              <a:rPr lang="es-MX" dirty="0"/>
              <a:t>CD3: Trabaja en consenso y colabora en lugar de competir.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45107"/>
          </a:xfrm>
        </p:spPr>
        <p:txBody>
          <a:bodyPr>
            <a:normAutofit/>
          </a:bodyPr>
          <a:lstStyle/>
          <a:p>
            <a:r>
              <a:rPr lang="es-MX" dirty="0"/>
              <a:t>I1: Participa activamente en grupos de trabajo, en procesos académicos, sociales y profesionales de manera responsable, cumpliendo con los objetivos.</a:t>
            </a:r>
          </a:p>
          <a:p>
            <a:r>
              <a:rPr lang="es-MX" dirty="0"/>
              <a:t>I1: Coordina o dirige respetuosamente grupos de trabajo.</a:t>
            </a:r>
          </a:p>
          <a:p>
            <a:r>
              <a:rPr lang="es-MX" dirty="0"/>
              <a:t>I1: Pide el consentimiento de los miembros del equipo de trabajo en el desarrollo del proyecto con el fin de alcanzar los logros.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593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8: Los estudiantes se vincularán con los desarrollos tecnológicos como parte inherente a su ejercicio profesional.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451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CD1: Aporta y desarrolla procesos y metodologías en los proyectos de medición y cálculo topográfico.</a:t>
            </a:r>
          </a:p>
          <a:p>
            <a:pPr marL="0" indent="0" algn="just">
              <a:buNone/>
            </a:pPr>
            <a:r>
              <a:rPr lang="es-MX" dirty="0"/>
              <a:t>CD2: Proporciona soluciones novedosas usando tecnologías, herramientas y software para el análisis y desarrollo de proyectos de Ingeniería Topográfica.</a:t>
            </a:r>
          </a:p>
          <a:p>
            <a:pPr marL="0" indent="0" algn="just">
              <a:buNone/>
            </a:pPr>
            <a:r>
              <a:rPr lang="es-MX" dirty="0"/>
              <a:t>CD3: Enfrenta nuevas situaciones con flexibilidad, incorporando elementos modernos para desarrollar actividades de investigación de manera efectiva.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45107"/>
          </a:xfrm>
        </p:spPr>
        <p:txBody>
          <a:bodyPr>
            <a:normAutofit/>
          </a:bodyPr>
          <a:lstStyle/>
          <a:p>
            <a:pPr algn="just"/>
            <a:r>
              <a:rPr lang="es-MX" sz="2200" dirty="0"/>
              <a:t>I1: Aporta y desarrolla procedimientos y metodologías usados en proyectos topográficos. </a:t>
            </a:r>
          </a:p>
          <a:p>
            <a:pPr algn="just"/>
            <a:r>
              <a:rPr lang="es-MX" sz="2200" dirty="0"/>
              <a:t>I1: Proporciona soluciones novedosas a través del uso de software y herramientas especializadas para el análisis y desarrollo de proyectos de Ingeniería Topográfica. </a:t>
            </a:r>
          </a:p>
          <a:p>
            <a:pPr algn="just"/>
            <a:r>
              <a:rPr lang="es-MX" sz="2200" dirty="0"/>
              <a:t>I1: Enfrenta actividades de investigación que motivan su capacidad de innovación en situaciones de flexibilidad con la incorporación de modernos elementos para el beneficio de la sociedad.</a:t>
            </a:r>
          </a:p>
          <a:p>
            <a:endParaRPr lang="es-MX" sz="2600" dirty="0"/>
          </a:p>
          <a:p>
            <a:endParaRPr lang="es-MX" sz="2600" dirty="0"/>
          </a:p>
          <a:p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182488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871864" y="116632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Ubicación y localización de puntos de interés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24000" y="6434998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XXXXXXXXX 2019-B</a:t>
            </a:r>
          </a:p>
        </p:txBody>
      </p:sp>
      <p:sp>
        <p:nvSpPr>
          <p:cNvPr id="10" name="3 Rectángulo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4 Rectángulo"/>
          <p:cNvSpPr/>
          <p:nvPr/>
        </p:nvSpPr>
        <p:spPr>
          <a:xfrm>
            <a:off x="1" y="6381328"/>
            <a:ext cx="10793222" cy="4766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4" descr="Resultado de imagen para universidad de guadalaj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23" y="6144090"/>
            <a:ext cx="1387898" cy="9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59590"/>
            <a:ext cx="1612085" cy="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CuadroTexto"/>
          <p:cNvSpPr txBox="1"/>
          <p:nvPr/>
        </p:nvSpPr>
        <p:spPr>
          <a:xfrm>
            <a:off x="335360" y="643499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Ingeniería en Topografía Geomática </a:t>
            </a:r>
          </a:p>
        </p:txBody>
      </p:sp>
      <p:sp>
        <p:nvSpPr>
          <p:cNvPr id="18" name="6 CuadroTexto"/>
          <p:cNvSpPr txBox="1"/>
          <p:nvPr/>
        </p:nvSpPr>
        <p:spPr>
          <a:xfrm>
            <a:off x="5024264" y="116632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Datos de Contacto</a:t>
            </a:r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7547B90B-1987-4DED-93B6-0719539F208C}"/>
              </a:ext>
            </a:extLst>
          </p:cNvPr>
          <p:cNvSpPr txBox="1"/>
          <p:nvPr/>
        </p:nvSpPr>
        <p:spPr>
          <a:xfrm>
            <a:off x="7159464" y="50623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¡MUCHAS GRACIAS!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E6CD0-B9B1-4DAE-86B5-3F60DE666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1323754"/>
            <a:ext cx="5799025" cy="24652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1AC330-95B5-4290-B6AA-B3614143D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241" y="642523"/>
            <a:ext cx="2572974" cy="25729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DB8FDC-E7F8-4F54-81F4-6009549FF95D}"/>
              </a:ext>
            </a:extLst>
          </p:cNvPr>
          <p:cNvSpPr txBox="1"/>
          <p:nvPr/>
        </p:nvSpPr>
        <p:spPr>
          <a:xfrm>
            <a:off x="155736" y="5412410"/>
            <a:ext cx="641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u="sng" dirty="0"/>
              <a:t>Trabajo realizado por el comité curricular, en base a la consulta del comité consultivo del PE en Ingeniería Topográfica.</a:t>
            </a:r>
          </a:p>
          <a:p>
            <a:r>
              <a:rPr lang="es-MX" b="1" i="1" u="sng" dirty="0"/>
              <a:t>Marco de Referencia CACEI 2018</a:t>
            </a:r>
          </a:p>
        </p:txBody>
      </p:sp>
    </p:spTree>
    <p:extLst>
      <p:ext uri="{BB962C8B-B14F-4D97-AF65-F5344CB8AC3E}">
        <p14:creationId xmlns:p14="http://schemas.microsoft.com/office/powerpoint/2010/main" val="179218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5FD1C-9999-4E31-98A3-80953816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Aportación de los grupos de interés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030F3D-0DE2-476D-8CD8-1AC017458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0638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D2E74AF-13F7-424E-9555-75E8DB7F8B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3199" y="3060823"/>
            <a:ext cx="1637968" cy="1465372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F3E0FBD-3726-43BE-960A-20B9655A30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6977" y1="20802" x2="36977" y2="20802"/>
                        <a14:foregroundMark x1="58256" y1="68922" x2="58256" y2="68922"/>
                        <a14:foregroundMark x1="55349" y1="56391" x2="55349" y2="56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741" y="2938021"/>
            <a:ext cx="1980323" cy="18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43D899-184D-4A94-8F19-42CF9B0B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88" y="237952"/>
            <a:ext cx="1242060" cy="11675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7B9857-534B-4AE2-AE32-F244785A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10" y="1052397"/>
            <a:ext cx="1071563" cy="10715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9B29E3-5B89-4FD2-A954-0C2BDE583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1124" y="3111613"/>
            <a:ext cx="1120676" cy="1120676"/>
          </a:xfrm>
          <a:prstGeom prst="rect">
            <a:avLst/>
          </a:prstGeom>
        </p:spPr>
      </p:pic>
      <p:pic>
        <p:nvPicPr>
          <p:cNvPr id="1028" name="Picture 4" descr="Discussion Clipart Effective Communication - Corporate Communication  Communications Icon - Png Download - Full Size Clipart (#321316) -  PinClipart">
            <a:extLst>
              <a:ext uri="{FF2B5EF4-FFF2-40B4-BE49-F238E27FC236}">
                <a16:creationId xmlns:a16="http://schemas.microsoft.com/office/drawing/2014/main" id="{02E4D3BF-64BC-4895-BD04-E84E47C6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0" y="4734041"/>
            <a:ext cx="11206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16B6CC-9A63-4E10-926C-63FD610EEC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19" t="3449" r="18426" b="3449"/>
          <a:stretch/>
        </p:blipFill>
        <p:spPr>
          <a:xfrm>
            <a:off x="5426280" y="5233859"/>
            <a:ext cx="1120676" cy="10972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E711C5-792D-43DD-8E1E-EE3A367FFBB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86" b="91886" l="8556" r="91556">
                        <a14:foregroundMark x1="45556" y1="8686" x2="45556" y2="8686"/>
                        <a14:foregroundMark x1="8556" y1="48914" x2="8556" y2="48914"/>
                        <a14:foregroundMark x1="91556" y1="47086" x2="91556" y2="47086"/>
                        <a14:foregroundMark x1="49111" y1="91886" x2="49111" y2="91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979" y="4684099"/>
            <a:ext cx="1242061" cy="12075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4CA934-ED6D-4BF1-A64E-32A3035A1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1889" y1="56429" x2="21889" y2="56429"/>
                        <a14:foregroundMark x1="22889" y1="44000" x2="22889" y2="44000"/>
                        <a14:foregroundMark x1="51000" y1="42429" x2="51000" y2="42429"/>
                        <a14:foregroundMark x1="75889" y1="42714" x2="75889" y2="42714"/>
                        <a14:foregroundMark x1="78000" y1="58143" x2="78000" y2="58143"/>
                        <a14:foregroundMark x1="53000" y1="72143" x2="53000" y2="72143"/>
                        <a14:foregroundMark x1="47000" y1="73429" x2="47000" y2="73429"/>
                        <a14:foregroundMark x1="39556" y1="26429" x2="39556" y2="26429"/>
                        <a14:foregroundMark x1="35333" y1="37000" x2="35333" y2="37000"/>
                        <a14:foregroundMark x1="34000" y1="41143" x2="34000" y2="41143"/>
                        <a14:foregroundMark x1="31889" y1="43429" x2="31889" y2="43429"/>
                        <a14:foregroundMark x1="44778" y1="35714" x2="44778" y2="35714"/>
                        <a14:foregroundMark x1="43444" y1="39000" x2="43444" y2="39000"/>
                        <a14:foregroundMark x1="44444" y1="42714" x2="44444" y2="42714"/>
                        <a14:foregroundMark x1="66889" y1="39000" x2="66889" y2="39000"/>
                        <a14:foregroundMark x1="68111" y1="42714" x2="68111" y2="42714"/>
                        <a14:foregroundMark x1="70444" y1="45714" x2="70444" y2="45714"/>
                      </a14:backgroundRemoval>
                    </a14:imgEffect>
                  </a14:imgLayer>
                </a14:imgProps>
              </a:ext>
            </a:extLst>
          </a:blip>
          <a:srcRect l="16319" t="34478" r="17261" b="14355"/>
          <a:stretch/>
        </p:blipFill>
        <p:spPr>
          <a:xfrm>
            <a:off x="2510444" y="3160725"/>
            <a:ext cx="1554222" cy="9312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5FEA01-E900-42B2-B13A-E3291FB2F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3256492" y="1052397"/>
            <a:ext cx="1242061" cy="1258770"/>
          </a:xfrm>
          <a:prstGeom prst="rect">
            <a:avLst/>
          </a:prstGeom>
        </p:spPr>
      </p:pic>
      <p:pic>
        <p:nvPicPr>
          <p:cNvPr id="1030" name="Picture 6" descr="Engineering Student Icon Clipart Computer Icons Electrical - Artificial  Intelligence Icon Png - Free Transparent PNG Clipart Images Download">
            <a:extLst>
              <a:ext uri="{FF2B5EF4-FFF2-40B4-BE49-F238E27FC236}">
                <a16:creationId xmlns:a16="http://schemas.microsoft.com/office/drawing/2014/main" id="{88A6451E-A634-42EA-830B-7A0780E0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2857" y1="14565" x2="32857" y2="14565"/>
                        <a14:foregroundMark x1="50476" y1="25755" x2="50476" y2="25755"/>
                        <a14:foregroundMark x1="59881" y1="49378" x2="59881" y2="49378"/>
                        <a14:foregroundMark x1="22857" y1="40853" x2="22857" y2="40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4077" r="17308" b="7914"/>
          <a:stretch/>
        </p:blipFill>
        <p:spPr bwMode="auto">
          <a:xfrm>
            <a:off x="4498553" y="2110309"/>
            <a:ext cx="2948197" cy="263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2E9BCBB-FF13-4C0C-AD58-5FABCF02C894}"/>
              </a:ext>
            </a:extLst>
          </p:cNvPr>
          <p:cNvSpPr txBox="1">
            <a:spLocks/>
          </p:cNvSpPr>
          <p:nvPr/>
        </p:nvSpPr>
        <p:spPr>
          <a:xfrm rot="16200000">
            <a:off x="-1507817" y="2963382"/>
            <a:ext cx="4999879" cy="93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/>
              <a:t>Atributos de Egreso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D50C85-7C19-4E4F-B504-2A939F54F528}"/>
              </a:ext>
            </a:extLst>
          </p:cNvPr>
          <p:cNvSpPr/>
          <p:nvPr/>
        </p:nvSpPr>
        <p:spPr>
          <a:xfrm>
            <a:off x="4829865" y="-470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40BC65-B0C4-4A21-9512-3DD765342A29}"/>
              </a:ext>
            </a:extLst>
          </p:cNvPr>
          <p:cNvSpPr/>
          <p:nvPr/>
        </p:nvSpPr>
        <p:spPr>
          <a:xfrm>
            <a:off x="6808586" y="5349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97D665E-9A8D-4A42-91F1-7A3892450778}"/>
              </a:ext>
            </a:extLst>
          </p:cNvPr>
          <p:cNvSpPr/>
          <p:nvPr/>
        </p:nvSpPr>
        <p:spPr>
          <a:xfrm>
            <a:off x="7612229" y="25056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1BBB922-FAAC-468C-B1E0-4D51F414442E}"/>
              </a:ext>
            </a:extLst>
          </p:cNvPr>
          <p:cNvSpPr/>
          <p:nvPr/>
        </p:nvSpPr>
        <p:spPr>
          <a:xfrm>
            <a:off x="6808586" y="44228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CF39D73-00FE-4B78-AC19-499F74962B7D}"/>
              </a:ext>
            </a:extLst>
          </p:cNvPr>
          <p:cNvSpPr/>
          <p:nvPr/>
        </p:nvSpPr>
        <p:spPr>
          <a:xfrm>
            <a:off x="4829865" y="48081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5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E826FE-2DEB-4F95-8B88-8F3427E6236A}"/>
              </a:ext>
            </a:extLst>
          </p:cNvPr>
          <p:cNvSpPr/>
          <p:nvPr/>
        </p:nvSpPr>
        <p:spPr>
          <a:xfrm>
            <a:off x="2988630" y="43464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6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D97534-9BDA-457B-B616-CD35F64BD6F2}"/>
              </a:ext>
            </a:extLst>
          </p:cNvPr>
          <p:cNvSpPr/>
          <p:nvPr/>
        </p:nvSpPr>
        <p:spPr>
          <a:xfrm>
            <a:off x="2558521" y="23111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7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9E55129-9F9D-424C-9656-278DC026828E}"/>
              </a:ext>
            </a:extLst>
          </p:cNvPr>
          <p:cNvSpPr/>
          <p:nvPr/>
        </p:nvSpPr>
        <p:spPr>
          <a:xfrm>
            <a:off x="2988630" y="5091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8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37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FAFE31-5FD9-4C81-B2FA-EE1FF5546F3B}"/>
              </a:ext>
            </a:extLst>
          </p:cNvPr>
          <p:cNvSpPr txBox="1"/>
          <p:nvPr/>
        </p:nvSpPr>
        <p:spPr>
          <a:xfrm>
            <a:off x="353292" y="163509"/>
            <a:ext cx="11484032" cy="633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Atributos de Egreso del PE Ingeniería Topográfica</a:t>
            </a:r>
            <a:endParaRPr lang="es-MX" sz="2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A1: Los estudiantes podrán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resolver ejercicios Matemáticos y físicos 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necesarios para una mejor comprensión y desarrollo de la Ingeniería Topográfica.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A2: Los estudiantes aplicaran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Técnicas de Diseño 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 permitan elaborar estudios para proyectos de obras de ingeniería.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A3: Los estudiantes experimentaran con las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metodologías de medición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analizar e interpretar datos en obras asociadas a la ingeniería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A4: Los estudiantes desarrollaran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 de comunicación efectiva multidisciplinar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A5: Los estudiantes actuaran con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Ética y honestidad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sus funciones y en el desempeño de los trabajos que ejecute, bajo criterios de sustentabilidad ambiental.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A6: Los estudiantes asumirán la responsabilidad de una constante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y capacitación 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su ejercicio profesional.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A7: Los estudiantes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colaboraran con diferentes actores 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involucrados en su actividad profesional.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A8: Los estudiantes se </a:t>
            </a: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vincularán con los desarrollos tecnológicos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parte inherente a su ejercicio profesional.</a:t>
            </a:r>
          </a:p>
        </p:txBody>
      </p:sp>
    </p:spTree>
    <p:extLst>
      <p:ext uri="{BB962C8B-B14F-4D97-AF65-F5344CB8AC3E}">
        <p14:creationId xmlns:p14="http://schemas.microsoft.com/office/powerpoint/2010/main" val="262848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F00CE-7FA6-4049-83CB-9F0C4AAE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Indicadores del resultado del Aprendizaje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6C3270-7219-40D2-87DD-844B4938B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9495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7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1: Los estudiantes podrán resolver ejercicios Matemáticos y físicos necesarios para una mejor comprensión y desarrollo de la Ingeniería Topográfica.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CD1: Identifica las variables y parámetros involucrados en los problemas a resolver.</a:t>
            </a:r>
          </a:p>
          <a:p>
            <a:pPr algn="just"/>
            <a:r>
              <a:rPr lang="es-MX" dirty="0"/>
              <a:t>CD2: Aplica herramientas matemáticas o de cómputo para simular fenómenos y procesos.</a:t>
            </a:r>
          </a:p>
          <a:p>
            <a:pPr algn="just"/>
            <a:r>
              <a:rPr lang="es-MX" dirty="0"/>
              <a:t>CD3: Integra conocimientos de ciencias básicas y de ingeniería para formular y resolver problemas mediante la interpretación de modelos.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I1 Identifica correctamente las variables y parámetros involucrados en los problemas a resolver.</a:t>
            </a:r>
          </a:p>
          <a:p>
            <a:pPr algn="just"/>
            <a:r>
              <a:rPr lang="es-MX" dirty="0"/>
              <a:t>I1 Aplica adecuadamente herramientas matemáticas para simular fenómenos y procesos.</a:t>
            </a:r>
          </a:p>
          <a:p>
            <a:pPr algn="just"/>
            <a:r>
              <a:rPr lang="es-MX" dirty="0"/>
              <a:t>I1 Integra conocimientos de ciencias básicas y de ingeniería para formular y resolver problemas propios de la disciplina.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697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229"/>
            <a:ext cx="10058400" cy="2342147"/>
          </a:xfrm>
        </p:spPr>
        <p:txBody>
          <a:bodyPr>
            <a:noAutofit/>
          </a:bodyPr>
          <a:lstStyle/>
          <a:p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br>
              <a:rPr lang="es-MX" sz="3600" b="1" i="1" dirty="0"/>
            </a:br>
            <a:r>
              <a:rPr lang="es-MX" sz="3600" b="1" i="1" dirty="0"/>
              <a:t>Atributo 2: Los estudiantes aplicaran Técnicas de Diseño que le permitan elaborar estudios para proyectos de obras de ingeniería. </a:t>
            </a:r>
            <a:br>
              <a:rPr lang="es-MX" sz="3600" b="1" i="1" dirty="0"/>
            </a:br>
            <a:br>
              <a:rPr lang="es-MX" sz="3600" b="1" i="1" dirty="0"/>
            </a:br>
            <a:r>
              <a:rPr lang="es-MX" sz="3600" b="1" i="1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sz="3800" dirty="0"/>
              <a:t>CD1: Analiza las variables y parámetros involucrados necesarios para diseñar un proyecto de ingeniería topográfica.</a:t>
            </a:r>
          </a:p>
          <a:p>
            <a:pPr algn="just"/>
            <a:r>
              <a:rPr lang="es-MX" sz="3800" dirty="0"/>
              <a:t>CD2: Aplica los procedimientos del diseño de obras para la elaboración de un proyecto de ingeniería topográfica.</a:t>
            </a:r>
          </a:p>
          <a:p>
            <a:pPr algn="just"/>
            <a:r>
              <a:rPr lang="es-MX" sz="3800" dirty="0"/>
              <a:t>CD3: Desarrolla y aplica procedimientos matemáticos para el diseño de obras considerando la normatividad técnica vigente.</a:t>
            </a:r>
          </a:p>
          <a:p>
            <a:pPr algn="just"/>
            <a:r>
              <a:rPr lang="es-MX" sz="3800" dirty="0"/>
              <a:t>CD4: Elabora modelos y análisis computacionales para el diseño de proyectos de obra.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4510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sz="3800" dirty="0"/>
              <a:t>I1 Identifica y analiza las variables y parámetros que intervienen en cada proyecto específico y su relación en el desarrollo del diseño.</a:t>
            </a:r>
          </a:p>
          <a:p>
            <a:pPr algn="just"/>
            <a:r>
              <a:rPr lang="es-MX" sz="3800" dirty="0"/>
              <a:t>I1 Conoce e identifica los distintos métodos para el diseño de obras y su aplicación en la ingeniería.</a:t>
            </a:r>
          </a:p>
          <a:p>
            <a:pPr algn="just"/>
            <a:r>
              <a:rPr lang="es-MX" sz="3800" dirty="0"/>
              <a:t>I1 Desarrolla y aplica procedimientos matemáticos basados en la normatividad vigente para el diseño de obras y proyectos.</a:t>
            </a:r>
          </a:p>
          <a:p>
            <a:pPr algn="just"/>
            <a:r>
              <a:rPr lang="es-MX" sz="3800" dirty="0"/>
              <a:t>I1 Usa software especializados de computación para elaborar diseños y modificaciones en obras y proyectos de ingeniería.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50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3: Los estudiantes experimentaran con las diferentes metodologías de medición, para analizar e interpretar datos en obras asociadas a la ingeniería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7200" dirty="0"/>
              <a:t>CD1:Resuelve el problema a partir de un análisis metodológico de investigación para verificar la solución establecida.</a:t>
            </a:r>
          </a:p>
          <a:p>
            <a:pPr algn="just"/>
            <a:r>
              <a:rPr lang="es-MX" sz="7200" dirty="0"/>
              <a:t>CD2:Demuestra que pueden conducir un procedimiento experimental, usando adecuadamente los materiales y los equipos de laboratorio y seleccionando y utilizando técnicas, recursos y herramientas modernas de ingeniería y tecnología apropiada.</a:t>
            </a:r>
          </a:p>
          <a:p>
            <a:pPr algn="just"/>
            <a:r>
              <a:rPr lang="es-MX" sz="7200" dirty="0"/>
              <a:t>CD3:Cumple cuidadosamente con todas las normas de seguridad, tomando con cuidado y precisión las mediciones, las registran para hacer el reporte y describen a otros claramente el proceso seguido.</a:t>
            </a:r>
          </a:p>
          <a:p>
            <a:pPr algn="just"/>
            <a:r>
              <a:rPr lang="es-MX" sz="7200" dirty="0"/>
              <a:t>CD4: Interpreta y explica los resultados obtenidos, con base en investigaciones, los fundamentos de ingeniería y de la especialidad y establecen conclusiones válidas y confiables.</a:t>
            </a:r>
          </a:p>
          <a:p>
            <a:pPr marL="0" indent="0" algn="just">
              <a:buNone/>
            </a:pPr>
            <a:endParaRPr lang="es-MX" sz="5600" dirty="0"/>
          </a:p>
          <a:p>
            <a:pPr algn="just"/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81996" cy="36845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8800" dirty="0"/>
              <a:t>I1: Identifica correctamente un problema, las variables dependiente e independiente y genera la hipótesis, la metodología para medir las variables para verificar la hipótesis.</a:t>
            </a:r>
          </a:p>
          <a:p>
            <a:pPr algn="just"/>
            <a:r>
              <a:rPr lang="es-MX" sz="8800" dirty="0"/>
              <a:t>I1: Aplica correctamente un procedimiento experimental utilizando el equipo y materiales necesarios para su ejecución.</a:t>
            </a:r>
          </a:p>
          <a:p>
            <a:pPr algn="just"/>
            <a:r>
              <a:rPr lang="es-MX" sz="8800" dirty="0"/>
              <a:t>I1: Atiende y aplica correctamente las normas de seguridad en el desarrollo del experimento y explica claramente a otros el procedimiento.</a:t>
            </a:r>
          </a:p>
          <a:p>
            <a:pPr algn="just"/>
            <a:r>
              <a:rPr lang="es-MX" sz="8800" dirty="0"/>
              <a:t>I1: Interpreta y explica los resultados, relacionando estos con los fundamentos básicos de ingeniería.</a:t>
            </a:r>
          </a:p>
          <a:p>
            <a:pPr marL="0" indent="0" algn="just">
              <a:buNone/>
            </a:pPr>
            <a:endParaRPr lang="es-MX" sz="8800" dirty="0"/>
          </a:p>
          <a:p>
            <a:pPr algn="just"/>
            <a:endParaRPr lang="es-MX" sz="8800" dirty="0"/>
          </a:p>
          <a:p>
            <a:endParaRPr lang="es-MX" sz="200" dirty="0"/>
          </a:p>
        </p:txBody>
      </p:sp>
    </p:spTree>
    <p:extLst>
      <p:ext uri="{BB962C8B-B14F-4D97-AF65-F5344CB8AC3E}">
        <p14:creationId xmlns:p14="http://schemas.microsoft.com/office/powerpoint/2010/main" val="282146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FF9F-16EA-48E0-9476-6512175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i="1" dirty="0"/>
              <a:t>Atributo 4: Los estudiantes desarrollaran habilidades de comunicación efectiva multidisciplinar.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D7D3F-367C-4D92-8B8B-B3555593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Criterios de Desempeño</a:t>
            </a:r>
            <a:r>
              <a:rPr lang="es-MX" dirty="0"/>
              <a:t>		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50F22B4-696E-4834-BFA4-B6A71DAC6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es-MX" sz="5100" dirty="0"/>
              <a:t>CD1: Identifica objetivos, estrategias, normatividad y lineamientos para la Ingeniería Topográfica.</a:t>
            </a:r>
          </a:p>
          <a:p>
            <a:pPr algn="just"/>
            <a:r>
              <a:rPr lang="es-MX" sz="5100" dirty="0"/>
              <a:t>CD2: Determina la planeación y vinculación de actividades de las obras y proyectos, con profesionales de otras áreas.</a:t>
            </a:r>
          </a:p>
          <a:p>
            <a:pPr algn="just"/>
            <a:r>
              <a:rPr lang="es-MX" sz="5100" dirty="0"/>
              <a:t>CD3: Ejerce supervisión de las actividades topográficas, en coordinación con las demás disciplinas involucrando calidad, precisión, exactitud y eficiencia.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A3E45C-16FF-4B40-9181-EDB394C3D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Indicadores	</a:t>
            </a:r>
            <a:r>
              <a:rPr lang="es-MX" dirty="0"/>
              <a:t>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82488-D452-44D0-82E8-60E832E2C4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MX" sz="5000" dirty="0"/>
              <a:t>*I1: Identifica a través de cada proyecto específico los objetivos, estrategias, normativas y lineamientos para plantear estrategias.</a:t>
            </a:r>
          </a:p>
          <a:p>
            <a:pPr algn="just"/>
            <a:r>
              <a:rPr lang="es-MX" sz="5000" dirty="0"/>
              <a:t>I1:Establece la planeación, ejecución y evaluación de obras y proyectos a través de la programación del proceso tomando en cuenta la participación de disciplinas diversas.</a:t>
            </a:r>
          </a:p>
          <a:p>
            <a:pPr algn="just"/>
            <a:r>
              <a:rPr lang="es-MX" sz="5000" dirty="0"/>
              <a:t>I1: Desempeña actividades de supervisión de la ejecución, atendiendo la calidad, exactitud y eficiencia asociada a la topografía.</a:t>
            </a:r>
          </a:p>
          <a:p>
            <a:endParaRPr lang="es-MX" sz="5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33456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1682</Words>
  <Application>Microsoft Office PowerPoint</Application>
  <PresentationFormat>Panorámica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 Emoji</vt:lpstr>
      <vt:lpstr>1_Tema de Office</vt:lpstr>
      <vt:lpstr>Retrospección</vt:lpstr>
      <vt:lpstr>Presentación de PowerPoint</vt:lpstr>
      <vt:lpstr>Aportación de los grupos de interés</vt:lpstr>
      <vt:lpstr>Presentación de PowerPoint</vt:lpstr>
      <vt:lpstr>Presentación de PowerPoint</vt:lpstr>
      <vt:lpstr>Indicadores del resultado del Aprendizaje</vt:lpstr>
      <vt:lpstr>Atributo 1: Los estudiantes podrán resolver ejercicios Matemáticos y físicos necesarios para una mejor comprensión y desarrollo de la Ingeniería Topográfica.</vt:lpstr>
      <vt:lpstr>        Atributo 2: Los estudiantes aplicaran Técnicas de Diseño que le permitan elaborar estudios para proyectos de obras de ingeniería.    </vt:lpstr>
      <vt:lpstr>Atributo 3: Los estudiantes experimentaran con las diferentes metodologías de medición, para analizar e interpretar datos en obras asociadas a la ingeniería</vt:lpstr>
      <vt:lpstr>Atributo 4: Los estudiantes desarrollaran habilidades de comunicación efectiva multidisciplinar.</vt:lpstr>
      <vt:lpstr>Atributo 5: Los estudiantes actuaran con Ética y honestidad en sus funciones y en el desempeño de los trabajos que ejecute, bajo criterios de sustentabilidad ambiental.</vt:lpstr>
      <vt:lpstr>Atributo 6: Los estudiantes asumirán la responsabilidad de una constante actualización y capacitación para su ejercicio profesional.</vt:lpstr>
      <vt:lpstr>Atributo 7: Los estudiantes colaboraran con diferentes actores involucrados en su actividad profesional.</vt:lpstr>
      <vt:lpstr>Atributo 8: Los estudiantes se vincularán con los desarrollos tecnológicos como parte inherente a su ejercicio profesional.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Corona</dc:creator>
  <cp:lastModifiedBy>Eduardo Corona</cp:lastModifiedBy>
  <cp:revision>1</cp:revision>
  <dcterms:created xsi:type="dcterms:W3CDTF">2021-10-17T04:34:25Z</dcterms:created>
  <dcterms:modified xsi:type="dcterms:W3CDTF">2021-10-17T05:56:47Z</dcterms:modified>
</cp:coreProperties>
</file>